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Gill Sans" panose="020B0502020104020203" pitchFamily="34" charset="-79"/>
      <p:regular r:id="rId9"/>
      <p:bold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6F36826-0916-483B-9D39-50121374553C}">
  <a:tblStyle styleId="{26F36826-0916-483B-9D39-50121374553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41"/>
    <p:restoredTop sz="94646"/>
  </p:normalViewPr>
  <p:slideViewPr>
    <p:cSldViewPr snapToGrid="0" snapToObjects="1">
      <p:cViewPr>
        <p:scale>
          <a:sx n="115" d="100"/>
          <a:sy n="115" d="100"/>
        </p:scale>
        <p:origin x="19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                      </a:t>
            </a: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4" name="Google Shape;13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853F9986-44D7-D643-A959-4490F4675A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4975"/>
          <a:stretch/>
        </p:blipFill>
        <p:spPr>
          <a:xfrm>
            <a:off x="-17452" y="65325"/>
            <a:ext cx="6858000" cy="579625"/>
          </a:xfrm>
          <a:prstGeom prst="rect">
            <a:avLst/>
          </a:prstGeom>
        </p:spPr>
      </p:pic>
      <p:graphicFrame>
        <p:nvGraphicFramePr>
          <p:cNvPr id="89" name="Google Shape;89;p13"/>
          <p:cNvGraphicFramePr/>
          <p:nvPr/>
        </p:nvGraphicFramePr>
        <p:xfrm>
          <a:off x="174949" y="675425"/>
          <a:ext cx="6508100" cy="1767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5180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10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Around AD 1000, the Anglo-Saxons did have laws, but they were quite different from the laws we have today! The Saxons operated a system called </a:t>
                      </a:r>
                      <a:r>
                        <a:rPr lang="en-GB" sz="1000" b="1" u="none" strike="noStrike" cap="none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'</a:t>
                      </a:r>
                      <a:r>
                        <a:rPr lang="en-GB" sz="1000" u="none" strike="noStrike" cap="none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weregild</a:t>
                      </a:r>
                      <a:r>
                        <a:rPr lang="en-GB" sz="1000" b="1" u="none" strike="noStrike" cap="none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' </a:t>
                      </a:r>
                      <a:r>
                        <a:rPr lang="en-GB" sz="1000" u="none" strike="noStrike" cap="none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for crimes against people - if a person injured another, they had to pay for the harm caused. If a person killed someone, they paid money to the dead person's family. The </a:t>
                      </a:r>
                      <a:r>
                        <a:rPr lang="en-GB" sz="1000" u="none" strike="noStrike" cap="none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weregild</a:t>
                      </a:r>
                      <a:r>
                        <a:rPr lang="en-GB" sz="1000" u="none" strike="noStrike" cap="none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payable for the murder of an Anglo-Saxon thane (head man of a community) was 6,000 pennies; the </a:t>
                      </a:r>
                      <a:r>
                        <a:rPr lang="en-GB" sz="1000" u="none" strike="noStrike" cap="none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weregild</a:t>
                      </a:r>
                      <a:r>
                        <a:rPr lang="en-GB" sz="1000" u="none" strike="noStrike" cap="none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for a king was 90,000.</a:t>
                      </a:r>
                      <a:endParaRPr sz="1000" u="none" strike="noStrike" cap="none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There were no prisons, so anyone found guilty of a crime was either fined, tortured or executed, depending on the severity of their crime.  If you injured a person, fines could range from 200 to 1200 shillings. For breaking into someone's house, the fine was five shillings, paid directly to the home-owner. Crimes that were considered less significant, like stealing - or if you couldn't afford a fine - could involve a finger, nose, hand, foot, or big toe being chopped off. For more grievous crimes, like murder or being a traitor, the punishment was death.</a:t>
                      </a:r>
                      <a:endParaRPr sz="1000" u="none" strike="noStrike" cap="none" dirty="0">
                        <a:solidFill>
                          <a:srgbClr val="000000"/>
                        </a:solidFill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50"/>
                        <a:buFont typeface="Arial"/>
                        <a:buNone/>
                      </a:pPr>
                      <a:endParaRPr sz="1050" u="none" strike="noStrike" cap="none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3" name="Google Shape;93;p13"/>
          <p:cNvGraphicFramePr/>
          <p:nvPr/>
        </p:nvGraphicFramePr>
        <p:xfrm>
          <a:off x="174949" y="2678620"/>
          <a:ext cx="3105575" cy="18584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1687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18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What is the name of the Anglo-saxon law system?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4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What was the weregild for a thane?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3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How much was the maximum fine for injuring a person?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0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What was the punishment for murder?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4" name="Google Shape;94;p13"/>
          <p:cNvGraphicFramePr/>
          <p:nvPr/>
        </p:nvGraphicFramePr>
        <p:xfrm>
          <a:off x="3428999" y="2678620"/>
          <a:ext cx="3254025" cy="1757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1084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4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4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5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Weregild for murder of a king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5 shillings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Lowest fine for injuring someone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/>
                        <a:t>200 shillings</a:t>
                      </a:r>
                      <a:endParaRPr sz="10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5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Fine for breaking into a house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90,000 pennies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5" name="Google Shape;95;p13" descr="Text  Description automatically generated"/>
          <p:cNvPicPr preferRelativeResize="0"/>
          <p:nvPr/>
        </p:nvPicPr>
        <p:blipFill rotWithShape="1">
          <a:blip r:embed="rId4">
            <a:alphaModFix/>
          </a:blip>
          <a:srcRect t="8429" b="85301"/>
          <a:stretch/>
        </p:blipFill>
        <p:spPr>
          <a:xfrm>
            <a:off x="-779890" y="2470601"/>
            <a:ext cx="2642096" cy="16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3" descr="Text  Description automatically generated"/>
          <p:cNvPicPr preferRelativeResize="0"/>
          <p:nvPr/>
        </p:nvPicPr>
        <p:blipFill rotWithShape="1">
          <a:blip r:embed="rId4">
            <a:alphaModFix/>
          </a:blip>
          <a:srcRect t="56974" b="33797"/>
          <a:stretch/>
        </p:blipFill>
        <p:spPr>
          <a:xfrm>
            <a:off x="-439839" y="8933814"/>
            <a:ext cx="2642096" cy="243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3" descr="Text  Description automatically generated"/>
          <p:cNvPicPr preferRelativeResize="0"/>
          <p:nvPr/>
        </p:nvPicPr>
        <p:blipFill rotWithShape="1">
          <a:blip r:embed="rId4">
            <a:alphaModFix/>
          </a:blip>
          <a:srcRect t="19676" r="58448" b="71197"/>
          <a:stretch/>
        </p:blipFill>
        <p:spPr>
          <a:xfrm>
            <a:off x="3155503" y="2437500"/>
            <a:ext cx="1097842" cy="24112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98" name="Google Shape;98;p13"/>
          <p:cNvGraphicFramePr/>
          <p:nvPr/>
        </p:nvGraphicFramePr>
        <p:xfrm>
          <a:off x="174949" y="4753445"/>
          <a:ext cx="3105600" cy="1613825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609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5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/>
                        <a:t>Criminals were sent to prison.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5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You could have a finger cut off for stealing.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50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Anglo-saxons didn’t have laws.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74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Criminals could be fined, tortured or executed.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b="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9" name="Google Shape;99;p13" descr="Text  Description automatically generated"/>
          <p:cNvPicPr preferRelativeResize="0"/>
          <p:nvPr/>
        </p:nvPicPr>
        <p:blipFill rotWithShape="1">
          <a:blip r:embed="rId4">
            <a:alphaModFix/>
          </a:blip>
          <a:srcRect l="27607" t="46713" r="27100" b="45676"/>
          <a:stretch/>
        </p:blipFill>
        <p:spPr>
          <a:xfrm>
            <a:off x="67863" y="4575186"/>
            <a:ext cx="1196687" cy="20105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0" name="Google Shape;100;p13"/>
          <p:cNvGraphicFramePr/>
          <p:nvPr/>
        </p:nvGraphicFramePr>
        <p:xfrm>
          <a:off x="3428999" y="4751655"/>
          <a:ext cx="3254050" cy="158500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32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The Saxons operated a ___________ called </a:t>
                      </a:r>
                      <a:r>
                        <a:rPr lang="en-GB" sz="1000" b="1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'</a:t>
                      </a: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weregild</a:t>
                      </a:r>
                      <a:r>
                        <a:rPr lang="en-GB" sz="1000" b="1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' </a:t>
                      </a: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for crimes against people.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If a person killed someone, they paid money to the dead person's _______________ .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The weregild for a _____________ was 90,000.</a:t>
                      </a:r>
                      <a:endParaRPr sz="1000" u="none" strike="noStrike" cap="none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For more grievous crimes, like murder or being a __________, the punishment was death.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1" name="Google Shape;101;p13" descr="Text  Description automatically generated"/>
          <p:cNvPicPr preferRelativeResize="0"/>
          <p:nvPr/>
        </p:nvPicPr>
        <p:blipFill rotWithShape="1">
          <a:blip r:embed="rId4">
            <a:alphaModFix/>
          </a:blip>
          <a:srcRect t="32196" b="56267"/>
          <a:stretch/>
        </p:blipFill>
        <p:spPr>
          <a:xfrm>
            <a:off x="2655215" y="4525242"/>
            <a:ext cx="2642096" cy="304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3" descr="Text  Description automatically generated"/>
          <p:cNvPicPr preferRelativeResize="0"/>
          <p:nvPr/>
        </p:nvPicPr>
        <p:blipFill rotWithShape="1">
          <a:blip r:embed="rId4">
            <a:alphaModFix/>
          </a:blip>
          <a:srcRect t="79857" b="10252"/>
          <a:stretch/>
        </p:blipFill>
        <p:spPr>
          <a:xfrm>
            <a:off x="-406363" y="6405041"/>
            <a:ext cx="2642096" cy="26129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3" name="Google Shape;103;p13"/>
          <p:cNvGraphicFramePr/>
          <p:nvPr/>
        </p:nvGraphicFramePr>
        <p:xfrm>
          <a:off x="1545731" y="6336819"/>
          <a:ext cx="5143575" cy="3962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5143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The weregild payable for the murder of an Anglo-Saxon thane. </a:t>
                      </a: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(Circle the correct answer)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04" name="Google Shape;104;p13"/>
          <p:cNvGrpSpPr/>
          <p:nvPr/>
        </p:nvGrpSpPr>
        <p:grpSpPr>
          <a:xfrm>
            <a:off x="271931" y="6658442"/>
            <a:ext cx="6304361" cy="591648"/>
            <a:chOff x="271931" y="7157214"/>
            <a:chExt cx="6304361" cy="591648"/>
          </a:xfrm>
        </p:grpSpPr>
        <p:sp>
          <p:nvSpPr>
            <p:cNvPr id="105" name="Google Shape;105;p13"/>
            <p:cNvSpPr/>
            <p:nvPr/>
          </p:nvSpPr>
          <p:spPr>
            <a:xfrm>
              <a:off x="271931" y="7157214"/>
              <a:ext cx="1390615" cy="58189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1200 shillings</a:t>
              </a:r>
              <a:endParaRPr sz="1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06" name="Google Shape;106;p13"/>
            <p:cNvSpPr/>
            <p:nvPr/>
          </p:nvSpPr>
          <p:spPr>
            <a:xfrm>
              <a:off x="1866285" y="7166971"/>
              <a:ext cx="1390615" cy="58189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6,000 pennies</a:t>
              </a:r>
              <a:endParaRPr sz="1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07" name="Google Shape;107;p13"/>
            <p:cNvSpPr/>
            <p:nvPr/>
          </p:nvSpPr>
          <p:spPr>
            <a:xfrm>
              <a:off x="3525981" y="7165105"/>
              <a:ext cx="1390615" cy="58189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200 shillings</a:t>
              </a:r>
              <a:endParaRPr sz="1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08" name="Google Shape;108;p13"/>
            <p:cNvSpPr/>
            <p:nvPr/>
          </p:nvSpPr>
          <p:spPr>
            <a:xfrm>
              <a:off x="5185677" y="7163239"/>
              <a:ext cx="1390615" cy="58189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90,000 pennies</a:t>
              </a:r>
              <a:endParaRPr sz="1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pic>
        <p:nvPicPr>
          <p:cNvPr id="109" name="Google Shape;109;p13" descr="Text  Description automatically generated"/>
          <p:cNvPicPr preferRelativeResize="0"/>
          <p:nvPr/>
        </p:nvPicPr>
        <p:blipFill rotWithShape="1">
          <a:blip r:embed="rId4">
            <a:alphaModFix/>
          </a:blip>
          <a:srcRect t="90771"/>
          <a:stretch/>
        </p:blipFill>
        <p:spPr>
          <a:xfrm>
            <a:off x="-309336" y="7319242"/>
            <a:ext cx="2642096" cy="2438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0" name="Google Shape;110;p13"/>
          <p:cNvGrpSpPr/>
          <p:nvPr/>
        </p:nvGrpSpPr>
        <p:grpSpPr>
          <a:xfrm>
            <a:off x="271931" y="7563082"/>
            <a:ext cx="6333118" cy="574000"/>
            <a:chOff x="271931" y="7867884"/>
            <a:chExt cx="6333118" cy="574000"/>
          </a:xfrm>
        </p:grpSpPr>
        <p:sp>
          <p:nvSpPr>
            <p:cNvPr id="111" name="Google Shape;111;p13"/>
            <p:cNvSpPr/>
            <p:nvPr/>
          </p:nvSpPr>
          <p:spPr>
            <a:xfrm>
              <a:off x="271931" y="7867884"/>
              <a:ext cx="978764" cy="574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000000"/>
                  </a:solidFill>
                  <a:highlight>
                    <a:srgbClr val="FFFFFF"/>
                  </a:highlight>
                  <a:latin typeface="Gill Sans"/>
                  <a:ea typeface="Gill Sans"/>
                  <a:cs typeface="Gill Sans"/>
                  <a:sym typeface="Gill Sans"/>
                </a:rPr>
                <a:t>6,000 pennies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13"/>
            <p:cNvSpPr/>
            <p:nvPr/>
          </p:nvSpPr>
          <p:spPr>
            <a:xfrm>
              <a:off x="1866285" y="7867884"/>
              <a:ext cx="978900" cy="5739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000000"/>
                  </a:solidFill>
                  <a:highlight>
                    <a:srgbClr val="FFFFFF"/>
                  </a:highlight>
                  <a:latin typeface="Gill Sans"/>
                  <a:ea typeface="Gill Sans"/>
                  <a:cs typeface="Gill Sans"/>
                  <a:sym typeface="Gill Sans"/>
                </a:rPr>
                <a:t>Anglo-Saxon thane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13"/>
            <p:cNvSpPr/>
            <p:nvPr/>
          </p:nvSpPr>
          <p:spPr>
            <a:xfrm>
              <a:off x="3532313" y="7867884"/>
              <a:ext cx="978764" cy="574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stealing</a:t>
              </a:r>
              <a:endParaRPr sz="1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14" name="Google Shape;114;p13"/>
            <p:cNvSpPr/>
            <p:nvPr/>
          </p:nvSpPr>
          <p:spPr>
            <a:xfrm>
              <a:off x="5183888" y="7867884"/>
              <a:ext cx="978764" cy="574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grievous crimes</a:t>
              </a:r>
              <a:endParaRPr sz="1000" b="0" i="0" u="none" strike="noStrike" cap="non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15" name="Google Shape;115;p13"/>
            <p:cNvSpPr/>
            <p:nvPr/>
          </p:nvSpPr>
          <p:spPr>
            <a:xfrm>
              <a:off x="1303964" y="8073427"/>
              <a:ext cx="391713" cy="36845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13"/>
            <p:cNvSpPr/>
            <p:nvPr/>
          </p:nvSpPr>
          <p:spPr>
            <a:xfrm>
              <a:off x="2892142" y="8073423"/>
              <a:ext cx="391713" cy="36845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3"/>
            <p:cNvSpPr/>
            <p:nvPr/>
          </p:nvSpPr>
          <p:spPr>
            <a:xfrm>
              <a:off x="4559840" y="8073423"/>
              <a:ext cx="391713" cy="36845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3"/>
            <p:cNvSpPr/>
            <p:nvPr/>
          </p:nvSpPr>
          <p:spPr>
            <a:xfrm>
              <a:off x="6213336" y="8073424"/>
              <a:ext cx="391713" cy="36845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aphicFrame>
        <p:nvGraphicFramePr>
          <p:cNvPr id="119" name="Google Shape;119;p13"/>
          <p:cNvGraphicFramePr/>
          <p:nvPr/>
        </p:nvGraphicFramePr>
        <p:xfrm>
          <a:off x="1737590" y="7219819"/>
          <a:ext cx="4652925" cy="3962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465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 what order do these appear in the text? (Write 1, 2, 3 and 4 in the smaller boxes)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1" name="Google Shape;121;p13"/>
          <p:cNvGraphicFramePr/>
          <p:nvPr/>
        </p:nvGraphicFramePr>
        <p:xfrm>
          <a:off x="772961" y="2434780"/>
          <a:ext cx="27254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72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 dirty="0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Write the correct answer in the box.</a:t>
                      </a:r>
                      <a:endParaRPr sz="1400" u="none" strike="noStrike" cap="none" dirty="0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2" name="Google Shape;122;p13"/>
          <p:cNvGraphicFramePr/>
          <p:nvPr/>
        </p:nvGraphicFramePr>
        <p:xfrm>
          <a:off x="4183901" y="2448635"/>
          <a:ext cx="27254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72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Draw lines to join the information.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3" name="Google Shape;123;p13"/>
          <p:cNvGraphicFramePr/>
          <p:nvPr/>
        </p:nvGraphicFramePr>
        <p:xfrm>
          <a:off x="1116451" y="4525245"/>
          <a:ext cx="2725475" cy="253075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72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30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Write T (True) or F (False).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4" name="Google Shape;124;p13"/>
          <p:cNvGraphicFramePr/>
          <p:nvPr/>
        </p:nvGraphicFramePr>
        <p:xfrm>
          <a:off x="4441802" y="4550164"/>
          <a:ext cx="27254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72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Write the missing word from the text.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25" name="Google Shape;125;p13" descr="Text  Description automatically generated"/>
          <p:cNvPicPr preferRelativeResize="0"/>
          <p:nvPr/>
        </p:nvPicPr>
        <p:blipFill rotWithShape="1">
          <a:blip r:embed="rId4">
            <a:alphaModFix/>
          </a:blip>
          <a:srcRect t="68294" b="22477"/>
          <a:stretch/>
        </p:blipFill>
        <p:spPr>
          <a:xfrm>
            <a:off x="-439839" y="8220388"/>
            <a:ext cx="2642096" cy="24384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6" name="Google Shape;126;p13"/>
          <p:cNvGraphicFramePr/>
          <p:nvPr/>
        </p:nvGraphicFramePr>
        <p:xfrm>
          <a:off x="1436088" y="8239845"/>
          <a:ext cx="52469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524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Circle the word that means</a:t>
                      </a: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 very severe or serious. (Dictionary definition)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7" name="Google Shape;127;p13"/>
          <p:cNvGraphicFramePr/>
          <p:nvPr/>
        </p:nvGraphicFramePr>
        <p:xfrm>
          <a:off x="1445085" y="8953271"/>
          <a:ext cx="52379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5237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Write the words that suggest that the stealing isn’t as bad as killing someone.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28" name="Google Shape;128;p13"/>
          <p:cNvSpPr txBox="1"/>
          <p:nvPr/>
        </p:nvSpPr>
        <p:spPr>
          <a:xfrm>
            <a:off x="2664388" y="9662756"/>
            <a:ext cx="14943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BFBFBF"/>
                </a:solidFill>
                <a:latin typeface="Gill Sans"/>
                <a:ea typeface="Gill Sans"/>
                <a:cs typeface="Gill Sans"/>
                <a:sym typeface="Gill Sans"/>
              </a:rPr>
              <a:t>© Vocabulary Ninja 2021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29" name="Google Shape;129;p13"/>
          <p:cNvGraphicFramePr/>
          <p:nvPr/>
        </p:nvGraphicFramePr>
        <p:xfrm>
          <a:off x="174949" y="8499233"/>
          <a:ext cx="6508100" cy="370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650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For more grievous crimes, like murder or being a traitor, the punishment was death.</a:t>
                      </a:r>
                      <a:endParaRPr sz="14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0" name="Google Shape;130;p13"/>
          <p:cNvGraphicFramePr/>
          <p:nvPr/>
        </p:nvGraphicFramePr>
        <p:xfrm>
          <a:off x="174949" y="9214772"/>
          <a:ext cx="4602525" cy="3962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460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Crimes that were considered less significant, like stealing - or if you couldn't afford a fine - could involve a finger, nose, hand, foot, or big toe being chopped off.</a:t>
                      </a:r>
                      <a:endParaRPr sz="14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1" name="Google Shape;131;p13"/>
          <p:cNvGraphicFramePr/>
          <p:nvPr/>
        </p:nvGraphicFramePr>
        <p:xfrm>
          <a:off x="4951553" y="9214772"/>
          <a:ext cx="1737750" cy="3962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1737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000"/>
                        <a:buFont typeface="Gill Sans"/>
                        <a:buNone/>
                      </a:pP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5" name="Picture 44" descr="Logo&#10;&#10;Description automatically generated">
            <a:extLst>
              <a:ext uri="{FF2B5EF4-FFF2-40B4-BE49-F238E27FC236}">
                <a16:creationId xmlns:a16="http://schemas.microsoft.com/office/drawing/2014/main" id="{5889B05E-E2A3-D64D-98D3-806BBCF8B7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08"/>
          <a:stretch/>
        </p:blipFill>
        <p:spPr>
          <a:xfrm>
            <a:off x="182828" y="134150"/>
            <a:ext cx="590133" cy="553612"/>
          </a:xfrm>
          <a:prstGeom prst="rect">
            <a:avLst/>
          </a:prstGeom>
        </p:spPr>
      </p:pic>
      <p:pic>
        <p:nvPicPr>
          <p:cNvPr id="46" name="Picture 45" descr="Logo&#10;&#10;Description automatically generated">
            <a:extLst>
              <a:ext uri="{FF2B5EF4-FFF2-40B4-BE49-F238E27FC236}">
                <a16:creationId xmlns:a16="http://schemas.microsoft.com/office/drawing/2014/main" id="{6E8A4C05-354E-5B49-8C0A-F13011A2A98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4508"/>
          <a:stretch/>
        </p:blipFill>
        <p:spPr>
          <a:xfrm>
            <a:off x="6092891" y="137542"/>
            <a:ext cx="590133" cy="553612"/>
          </a:xfrm>
          <a:prstGeom prst="rect">
            <a:avLst/>
          </a:prstGeom>
        </p:spPr>
      </p:pic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B62C303-C71E-2A4A-9D59-C016F96ADE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5286" y="824173"/>
            <a:ext cx="1307738" cy="130773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14"/>
          <p:cNvGraphicFramePr/>
          <p:nvPr/>
        </p:nvGraphicFramePr>
        <p:xfrm>
          <a:off x="174949" y="675425"/>
          <a:ext cx="6508100" cy="1767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5180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7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91000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Around AD 1000, the Anglo-Saxons did have laws, but they were quite different from the laws we have today! The Saxons operated a system called </a:t>
                      </a:r>
                      <a:r>
                        <a:rPr lang="en-GB" sz="1000" b="1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'</a:t>
                      </a: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weregild</a:t>
                      </a:r>
                      <a:r>
                        <a:rPr lang="en-GB" sz="1000" b="1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' </a:t>
                      </a: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for crimes against people - if a person injured another, they had to pay for the harm caused. If a person killed someone, they paid money to the dead person's family. The weregild payable for the murder of an Anglo-Saxon thane (head man of a community) was 6,000 pennies; the weregild for a king was 90,000.</a:t>
                      </a:r>
                      <a:endParaRPr sz="1000" u="none" strike="noStrike" cap="none">
                        <a:highlight>
                          <a:srgbClr val="FFFFFF"/>
                        </a:highlight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There were no prisons, so anyone found guilty of a crime was either fined, tortured or executed, depending on the severity of their crime.  If you injured a person, fines could range from 200 to 1200 shillings. For breaking into someone's house, the fine was five shillings, paid directly to the home-owner. Crimes that were considered less significant, like stealing - or if you couldn't afford a fine - could involve a finger, nose, hand, foot, or big toe being chopped off. For more grievous crimes, like murder or being a traitor, the punishment was death.</a:t>
                      </a:r>
                      <a:endParaRPr sz="12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50"/>
                        <a:buFont typeface="Arial"/>
                        <a:buNone/>
                      </a:pPr>
                      <a:endParaRPr sz="135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9" name="Google Shape;139;p14"/>
          <p:cNvGraphicFramePr/>
          <p:nvPr/>
        </p:nvGraphicFramePr>
        <p:xfrm>
          <a:off x="174949" y="2678621"/>
          <a:ext cx="3105575" cy="188980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144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9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1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What is the name of the Anglo-saxon law system?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weregild</a:t>
                      </a:r>
                      <a:endParaRPr sz="1000" u="none" strike="noStrike" cap="none">
                        <a:solidFill>
                          <a:srgbClr val="FF0000"/>
                        </a:solidFill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What was the weregild for a thane?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6,000 pennies</a:t>
                      </a:r>
                      <a:endParaRPr sz="1000" u="none" strike="noStrike" cap="none">
                        <a:solidFill>
                          <a:srgbClr val="FF0000"/>
                        </a:solidFill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How much was the maximum fine for injuring a person?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1200 shillings</a:t>
                      </a:r>
                      <a:endParaRPr sz="1000" u="none" strike="noStrike" cap="none">
                        <a:solidFill>
                          <a:srgbClr val="FF0000"/>
                        </a:solidFill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37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What was the punishment for murder?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death</a:t>
                      </a:r>
                      <a:endParaRPr sz="1000" u="none" strike="noStrike" cap="none">
                        <a:solidFill>
                          <a:srgbClr val="FF0000"/>
                        </a:solidFill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40" name="Google Shape;140;p14"/>
          <p:cNvGraphicFramePr/>
          <p:nvPr/>
        </p:nvGraphicFramePr>
        <p:xfrm>
          <a:off x="3428999" y="2678620"/>
          <a:ext cx="3254025" cy="1757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1084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46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46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5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Weregild for murder of a king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5 shillings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5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Lowest fine for injuring someone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/>
                        <a:t>200 shillings</a:t>
                      </a:r>
                      <a:endParaRPr sz="10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59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Fine for breaking into a house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90,000 pennies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41" name="Google Shape;141;p14" descr="Text  Description automatically generated"/>
          <p:cNvPicPr preferRelativeResize="0"/>
          <p:nvPr/>
        </p:nvPicPr>
        <p:blipFill rotWithShape="1">
          <a:blip r:embed="rId3">
            <a:alphaModFix/>
          </a:blip>
          <a:srcRect t="8429" b="85301"/>
          <a:stretch/>
        </p:blipFill>
        <p:spPr>
          <a:xfrm>
            <a:off x="-779890" y="2470601"/>
            <a:ext cx="2642096" cy="16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4" descr="Text  Description automatically generated"/>
          <p:cNvPicPr preferRelativeResize="0"/>
          <p:nvPr/>
        </p:nvPicPr>
        <p:blipFill rotWithShape="1">
          <a:blip r:embed="rId3">
            <a:alphaModFix/>
          </a:blip>
          <a:srcRect t="56974" b="33797"/>
          <a:stretch/>
        </p:blipFill>
        <p:spPr>
          <a:xfrm>
            <a:off x="-439839" y="8895714"/>
            <a:ext cx="2642096" cy="243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4" descr="Text  Description automatically generated"/>
          <p:cNvPicPr preferRelativeResize="0"/>
          <p:nvPr/>
        </p:nvPicPr>
        <p:blipFill rotWithShape="1">
          <a:blip r:embed="rId3">
            <a:alphaModFix/>
          </a:blip>
          <a:srcRect t="19676" r="58448" b="71197"/>
          <a:stretch/>
        </p:blipFill>
        <p:spPr>
          <a:xfrm>
            <a:off x="3155503" y="2437500"/>
            <a:ext cx="1097842" cy="24112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4" name="Google Shape;144;p14"/>
          <p:cNvGraphicFramePr/>
          <p:nvPr/>
        </p:nvGraphicFramePr>
        <p:xfrm>
          <a:off x="174937" y="4837943"/>
          <a:ext cx="3105600" cy="1423825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540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0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/>
                        <a:t>Criminals were sent to prison.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You could have a finger cut off for stealing.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Anglo-saxons didn’t have laws.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5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Criminals could be fined, tortured or executed.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</a:t>
                      </a:r>
                      <a:endParaRPr sz="1000" u="none" strike="noStrike" cap="none"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45" name="Google Shape;145;p14" descr="Text  Description automatically generated"/>
          <p:cNvPicPr preferRelativeResize="0"/>
          <p:nvPr/>
        </p:nvPicPr>
        <p:blipFill rotWithShape="1">
          <a:blip r:embed="rId3">
            <a:alphaModFix/>
          </a:blip>
          <a:srcRect l="27607" t="46713" r="27100" b="45676"/>
          <a:stretch/>
        </p:blipFill>
        <p:spPr>
          <a:xfrm>
            <a:off x="96438" y="4602661"/>
            <a:ext cx="1196686" cy="20105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6" name="Google Shape;146;p14"/>
          <p:cNvGraphicFramePr/>
          <p:nvPr/>
        </p:nvGraphicFramePr>
        <p:xfrm>
          <a:off x="3428999" y="4675455"/>
          <a:ext cx="3254050" cy="158500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3254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The Saxons operated a ___________ called </a:t>
                      </a:r>
                      <a:r>
                        <a:rPr lang="en-GB" sz="1000" b="1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'</a:t>
                      </a: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weregild</a:t>
                      </a:r>
                      <a:r>
                        <a:rPr lang="en-GB" sz="1000" b="1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' </a:t>
                      </a: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for crimes against people.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If a person killed someone, they paid money to the dead person's _______________ .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The weregild for a _____________ was 90,000.</a:t>
                      </a:r>
                      <a:endParaRPr sz="1000" u="none" strike="noStrike" cap="none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Gill Sans"/>
                        <a:ea typeface="Gill Sans"/>
                        <a:cs typeface="Gill Sans"/>
                        <a:sym typeface="Gill Sans"/>
                      </a:endParaRPr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525">
                <a:tc>
                  <a:txBody>
                    <a:bodyPr/>
                    <a:lstStyle/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For more grievous crimes, like murder or being a __________, the punishment was death.</a:t>
                      </a:r>
                      <a:endParaRPr sz="1000" u="none" strike="noStrike" cap="none">
                        <a:solidFill>
                          <a:srgbClr val="000000"/>
                        </a:solidFill>
                      </a:endParaRPr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47" name="Google Shape;147;p14" descr="Text  Description automatically generated"/>
          <p:cNvPicPr preferRelativeResize="0"/>
          <p:nvPr/>
        </p:nvPicPr>
        <p:blipFill rotWithShape="1">
          <a:blip r:embed="rId3">
            <a:alphaModFix/>
          </a:blip>
          <a:srcRect t="32196" b="56267"/>
          <a:stretch/>
        </p:blipFill>
        <p:spPr>
          <a:xfrm>
            <a:off x="2655215" y="4449042"/>
            <a:ext cx="2642096" cy="304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14" descr="Text  Description automatically generated"/>
          <p:cNvPicPr preferRelativeResize="0"/>
          <p:nvPr/>
        </p:nvPicPr>
        <p:blipFill rotWithShape="1">
          <a:blip r:embed="rId3">
            <a:alphaModFix/>
          </a:blip>
          <a:srcRect t="79857" b="10252"/>
          <a:stretch/>
        </p:blipFill>
        <p:spPr>
          <a:xfrm>
            <a:off x="-406363" y="6405041"/>
            <a:ext cx="2642096" cy="261292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9" name="Google Shape;149;p14"/>
          <p:cNvGraphicFramePr/>
          <p:nvPr/>
        </p:nvGraphicFramePr>
        <p:xfrm>
          <a:off x="1478906" y="6317019"/>
          <a:ext cx="5170325" cy="3962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51703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The weregild payable for the murder of an Anglo-Saxon thane. </a:t>
                      </a: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(Circle the correct answer)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50" name="Google Shape;150;p14"/>
          <p:cNvGrpSpPr/>
          <p:nvPr/>
        </p:nvGrpSpPr>
        <p:grpSpPr>
          <a:xfrm>
            <a:off x="271931" y="6658442"/>
            <a:ext cx="6304361" cy="591648"/>
            <a:chOff x="271931" y="7157214"/>
            <a:chExt cx="6304361" cy="591648"/>
          </a:xfrm>
        </p:grpSpPr>
        <p:sp>
          <p:nvSpPr>
            <p:cNvPr id="151" name="Google Shape;151;p14"/>
            <p:cNvSpPr/>
            <p:nvPr/>
          </p:nvSpPr>
          <p:spPr>
            <a:xfrm>
              <a:off x="271931" y="7157214"/>
              <a:ext cx="1390615" cy="58189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1200 shillings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1866285" y="7166971"/>
              <a:ext cx="1390615" cy="58189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6,000 pennies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14"/>
            <p:cNvSpPr/>
            <p:nvPr/>
          </p:nvSpPr>
          <p:spPr>
            <a:xfrm>
              <a:off x="3525981" y="7165105"/>
              <a:ext cx="1390615" cy="58189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200 shillings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154;p14"/>
            <p:cNvSpPr/>
            <p:nvPr/>
          </p:nvSpPr>
          <p:spPr>
            <a:xfrm>
              <a:off x="5185677" y="7163239"/>
              <a:ext cx="1390615" cy="581891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90,000 pennies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55" name="Google Shape;155;p14" descr="Text  Description automatically generated"/>
          <p:cNvPicPr preferRelativeResize="0"/>
          <p:nvPr/>
        </p:nvPicPr>
        <p:blipFill rotWithShape="1">
          <a:blip r:embed="rId3">
            <a:alphaModFix/>
          </a:blip>
          <a:srcRect t="90771"/>
          <a:stretch/>
        </p:blipFill>
        <p:spPr>
          <a:xfrm>
            <a:off x="-309336" y="7319242"/>
            <a:ext cx="2642096" cy="24384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6" name="Google Shape;156;p14"/>
          <p:cNvGrpSpPr/>
          <p:nvPr/>
        </p:nvGrpSpPr>
        <p:grpSpPr>
          <a:xfrm>
            <a:off x="271931" y="7563082"/>
            <a:ext cx="6333118" cy="574000"/>
            <a:chOff x="271931" y="7867884"/>
            <a:chExt cx="6333118" cy="574000"/>
          </a:xfrm>
        </p:grpSpPr>
        <p:sp>
          <p:nvSpPr>
            <p:cNvPr id="157" name="Google Shape;157;p14"/>
            <p:cNvSpPr/>
            <p:nvPr/>
          </p:nvSpPr>
          <p:spPr>
            <a:xfrm>
              <a:off x="271931" y="7867884"/>
              <a:ext cx="978764" cy="574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just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000" b="0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Gill Sans"/>
                  <a:ea typeface="Gill Sans"/>
                  <a:cs typeface="Gill Sans"/>
                  <a:sym typeface="Gill Sans"/>
                </a:rPr>
                <a:t>6,000 pennies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14"/>
            <p:cNvSpPr/>
            <p:nvPr/>
          </p:nvSpPr>
          <p:spPr>
            <a:xfrm>
              <a:off x="1866285" y="7867884"/>
              <a:ext cx="978764" cy="574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GB" sz="1000" b="0" i="0" u="none" strike="noStrike" cap="none">
                  <a:solidFill>
                    <a:schemeClr val="dk1"/>
                  </a:solidFill>
                  <a:highlight>
                    <a:srgbClr val="FFFFFF"/>
                  </a:highlight>
                  <a:latin typeface="Gill Sans"/>
                  <a:ea typeface="Gill Sans"/>
                  <a:cs typeface="Gill Sans"/>
                  <a:sym typeface="Gill Sans"/>
                </a:rPr>
                <a:t>Anglo-Saxon thane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14"/>
            <p:cNvSpPr/>
            <p:nvPr/>
          </p:nvSpPr>
          <p:spPr>
            <a:xfrm>
              <a:off x="3532313" y="7867884"/>
              <a:ext cx="978764" cy="574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stealing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14"/>
            <p:cNvSpPr/>
            <p:nvPr/>
          </p:nvSpPr>
          <p:spPr>
            <a:xfrm>
              <a:off x="5183888" y="7867884"/>
              <a:ext cx="978764" cy="5740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grievous crimes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4"/>
            <p:cNvSpPr/>
            <p:nvPr/>
          </p:nvSpPr>
          <p:spPr>
            <a:xfrm>
              <a:off x="1303964" y="8073427"/>
              <a:ext cx="391713" cy="36845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2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14"/>
            <p:cNvSpPr/>
            <p:nvPr/>
          </p:nvSpPr>
          <p:spPr>
            <a:xfrm>
              <a:off x="2892142" y="8073423"/>
              <a:ext cx="391713" cy="36845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1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3" name="Google Shape;163;p14"/>
            <p:cNvSpPr/>
            <p:nvPr/>
          </p:nvSpPr>
          <p:spPr>
            <a:xfrm>
              <a:off x="4559840" y="8073423"/>
              <a:ext cx="391713" cy="36845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3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4" name="Google Shape;164;p14"/>
            <p:cNvSpPr/>
            <p:nvPr/>
          </p:nvSpPr>
          <p:spPr>
            <a:xfrm>
              <a:off x="6213336" y="8073424"/>
              <a:ext cx="391713" cy="368457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9525" cap="flat" cmpd="sng">
              <a:solidFill>
                <a:schemeClr val="accent3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GB" sz="1000" b="0" i="0" u="none" strike="noStrike" cap="none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4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165" name="Google Shape;165;p14"/>
          <p:cNvGraphicFramePr/>
          <p:nvPr/>
        </p:nvGraphicFramePr>
        <p:xfrm>
          <a:off x="1763340" y="7245231"/>
          <a:ext cx="4812950" cy="3962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4812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In what order do these appear in the text? ((Write 1, 2, 3 and 4 in the smaller boxes)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7" name="Google Shape;167;p14"/>
          <p:cNvGraphicFramePr/>
          <p:nvPr/>
        </p:nvGraphicFramePr>
        <p:xfrm>
          <a:off x="772961" y="2434780"/>
          <a:ext cx="27254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72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Write the correct answer in the box.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8" name="Google Shape;168;p14"/>
          <p:cNvGraphicFramePr/>
          <p:nvPr/>
        </p:nvGraphicFramePr>
        <p:xfrm>
          <a:off x="4183901" y="2448635"/>
          <a:ext cx="27254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72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Draw lines to join the information.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69" name="Google Shape;169;p14"/>
          <p:cNvGraphicFramePr/>
          <p:nvPr/>
        </p:nvGraphicFramePr>
        <p:xfrm>
          <a:off x="1202176" y="4546607"/>
          <a:ext cx="27254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72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Write T (True) or F (False).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0" name="Google Shape;170;p14"/>
          <p:cNvGraphicFramePr/>
          <p:nvPr/>
        </p:nvGraphicFramePr>
        <p:xfrm>
          <a:off x="4441802" y="4473964"/>
          <a:ext cx="27254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272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Write the missing word from the text.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71" name="Google Shape;171;p14" descr="Text  Description automatically generated"/>
          <p:cNvPicPr preferRelativeResize="0"/>
          <p:nvPr/>
        </p:nvPicPr>
        <p:blipFill rotWithShape="1">
          <a:blip r:embed="rId3">
            <a:alphaModFix/>
          </a:blip>
          <a:srcRect t="68294" b="22477"/>
          <a:stretch/>
        </p:blipFill>
        <p:spPr>
          <a:xfrm>
            <a:off x="-439839" y="8220388"/>
            <a:ext cx="2642096" cy="24384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72" name="Google Shape;172;p14"/>
          <p:cNvGraphicFramePr/>
          <p:nvPr/>
        </p:nvGraphicFramePr>
        <p:xfrm>
          <a:off x="1436088" y="8239845"/>
          <a:ext cx="52469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5246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 Circle the word that means very severe or serious. (Dictionary definition)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3" name="Google Shape;173;p14"/>
          <p:cNvGraphicFramePr/>
          <p:nvPr/>
        </p:nvGraphicFramePr>
        <p:xfrm>
          <a:off x="1445085" y="8915171"/>
          <a:ext cx="5237975" cy="243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5237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021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GB" sz="1000" u="none" strike="noStrike" cap="none"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- Write the words that suggest that the stealing isn’t as bad as killing someone.(Clues in context)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4" name="Google Shape;174;p14"/>
          <p:cNvSpPr txBox="1"/>
          <p:nvPr/>
        </p:nvSpPr>
        <p:spPr>
          <a:xfrm>
            <a:off x="2664388" y="9662756"/>
            <a:ext cx="14943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GB" sz="1000" b="0" i="0" u="none" strike="noStrike" cap="none">
                <a:solidFill>
                  <a:srgbClr val="BFBFBF"/>
                </a:solidFill>
                <a:latin typeface="Gill Sans"/>
                <a:ea typeface="Gill Sans"/>
                <a:cs typeface="Gill Sans"/>
                <a:sym typeface="Gill Sans"/>
              </a:rPr>
              <a:t>© Vocabulary Ninja 2021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75" name="Google Shape;175;p14"/>
          <p:cNvGraphicFramePr/>
          <p:nvPr/>
        </p:nvGraphicFramePr>
        <p:xfrm>
          <a:off x="174949" y="8499233"/>
          <a:ext cx="6508100" cy="3708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650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For more </a:t>
                      </a: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grievous </a:t>
                      </a: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crimes, like murder or being a traitor, the punishment was death.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77" name="Google Shape;177;p14"/>
          <p:cNvCxnSpPr/>
          <p:nvPr/>
        </p:nvCxnSpPr>
        <p:spPr>
          <a:xfrm>
            <a:off x="4511077" y="3007221"/>
            <a:ext cx="1078200" cy="11076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78" name="Google Shape;178;p14"/>
          <p:cNvCxnSpPr>
            <a:cxnSpLocks/>
          </p:cNvCxnSpPr>
          <p:nvPr/>
        </p:nvCxnSpPr>
        <p:spPr>
          <a:xfrm>
            <a:off x="4520564" y="3559891"/>
            <a:ext cx="1068713" cy="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79" name="Google Shape;179;p14"/>
          <p:cNvCxnSpPr/>
          <p:nvPr/>
        </p:nvCxnSpPr>
        <p:spPr>
          <a:xfrm rot="10800000" flipH="1">
            <a:off x="4530051" y="2951460"/>
            <a:ext cx="1026077" cy="1161101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graphicFrame>
        <p:nvGraphicFramePr>
          <p:cNvPr id="180" name="Google Shape;180;p14"/>
          <p:cNvGraphicFramePr/>
          <p:nvPr/>
        </p:nvGraphicFramePr>
        <p:xfrm>
          <a:off x="174949" y="9214772"/>
          <a:ext cx="4602525" cy="3962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4602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Crimes that were considered </a:t>
                      </a: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less significant</a:t>
                      </a:r>
                      <a:r>
                        <a:rPr lang="en-GB" sz="1000" u="none" strike="noStrike" cap="none">
                          <a:highlight>
                            <a:srgbClr val="FFFFFF"/>
                          </a:highlight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, like stealing - or if you couldn't afford a fine - could involve a finger, nose, hand, foot, or big toe being chopped off.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81" name="Google Shape;181;p14"/>
          <p:cNvGraphicFramePr/>
          <p:nvPr/>
        </p:nvGraphicFramePr>
        <p:xfrm>
          <a:off x="4951553" y="9214772"/>
          <a:ext cx="1737750" cy="396250"/>
        </p:xfrm>
        <a:graphic>
          <a:graphicData uri="http://schemas.openxmlformats.org/drawingml/2006/table">
            <a:tbl>
              <a:tblPr firstRow="1" bandRow="1">
                <a:noFill/>
                <a:tableStyleId>{26F36826-0916-483B-9D39-50121374553C}</a:tableStyleId>
              </a:tblPr>
              <a:tblGrid>
                <a:gridCol w="1737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62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000"/>
                        <a:buFont typeface="Gill Sans"/>
                        <a:buNone/>
                      </a:pPr>
                      <a:r>
                        <a:rPr lang="en-GB" sz="1000" u="none" strike="noStrike" cap="none">
                          <a:solidFill>
                            <a:srgbClr val="FF0000"/>
                          </a:solidFill>
                          <a:latin typeface="Gill Sans"/>
                          <a:ea typeface="Gill Sans"/>
                          <a:cs typeface="Gill Sans"/>
                          <a:sym typeface="Gill Sans"/>
                        </a:rPr>
                        <a:t>less significant</a:t>
                      </a:r>
                      <a:endParaRPr sz="1400" u="none" strike="noStrike" cap="none"/>
                    </a:p>
                  </a:txBody>
                  <a:tcPr marL="91450" marR="91450" marT="45725" marB="45725" anchor="ctr">
                    <a:lnL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BFBFB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8" name="Picture 47" descr="Logo&#10;&#10;Description automatically generated">
            <a:extLst>
              <a:ext uri="{FF2B5EF4-FFF2-40B4-BE49-F238E27FC236}">
                <a16:creationId xmlns:a16="http://schemas.microsoft.com/office/drawing/2014/main" id="{895F1D07-EA6B-FE43-9F3C-FFB6FC25DD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4508"/>
          <a:stretch/>
        </p:blipFill>
        <p:spPr>
          <a:xfrm>
            <a:off x="182828" y="134150"/>
            <a:ext cx="590133" cy="553612"/>
          </a:xfrm>
          <a:prstGeom prst="rect">
            <a:avLst/>
          </a:prstGeom>
        </p:spPr>
      </p:pic>
      <p:pic>
        <p:nvPicPr>
          <p:cNvPr id="49" name="Picture 48" descr="Logo&#10;&#10;Description automatically generated">
            <a:extLst>
              <a:ext uri="{FF2B5EF4-FFF2-40B4-BE49-F238E27FC236}">
                <a16:creationId xmlns:a16="http://schemas.microsoft.com/office/drawing/2014/main" id="{B9DD9610-AAC7-4C4D-8BDE-84FEF49061B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4508"/>
          <a:stretch/>
        </p:blipFill>
        <p:spPr>
          <a:xfrm>
            <a:off x="6092891" y="137542"/>
            <a:ext cx="590133" cy="553612"/>
          </a:xfrm>
          <a:prstGeom prst="rect">
            <a:avLst/>
          </a:prstGeom>
        </p:spPr>
      </p:pic>
      <p:pic>
        <p:nvPicPr>
          <p:cNvPr id="46" name="Picture 45" descr="Text&#10;&#10;Description automatically generated with medium confidence">
            <a:extLst>
              <a:ext uri="{FF2B5EF4-FFF2-40B4-BE49-F238E27FC236}">
                <a16:creationId xmlns:a16="http://schemas.microsoft.com/office/drawing/2014/main" id="{1524429D-97CE-BC40-A6D4-9763762ECE7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697" t="21712" r="12042" b="70386"/>
          <a:stretch/>
        </p:blipFill>
        <p:spPr>
          <a:xfrm>
            <a:off x="854489" y="260903"/>
            <a:ext cx="5116047" cy="290539"/>
          </a:xfrm>
          <a:prstGeom prst="rect">
            <a:avLst/>
          </a:prstGeom>
        </p:spPr>
      </p:pic>
      <p:pic>
        <p:nvPicPr>
          <p:cNvPr id="47" name="Picture 46" descr="Icon&#10;&#10;Description automatically generated">
            <a:extLst>
              <a:ext uri="{FF2B5EF4-FFF2-40B4-BE49-F238E27FC236}">
                <a16:creationId xmlns:a16="http://schemas.microsoft.com/office/drawing/2014/main" id="{035C9720-6724-F840-BFC8-FB7B52C964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75286" y="824173"/>
            <a:ext cx="1307738" cy="130773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1082</Words>
  <Application>Microsoft Macintosh PowerPoint</Application>
  <PresentationFormat>A4 Paper (210x297 mm)</PresentationFormat>
  <Paragraphs>93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Arial</vt:lpstr>
      <vt:lpstr>Gill Sans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Andrew Jennings</cp:lastModifiedBy>
  <cp:revision>7</cp:revision>
  <dcterms:modified xsi:type="dcterms:W3CDTF">2023-03-23T12:59:51Z</dcterms:modified>
</cp:coreProperties>
</file>